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71" r:id="rId6"/>
    <p:sldId id="259" r:id="rId7"/>
    <p:sldId id="261" r:id="rId8"/>
    <p:sldId id="260" r:id="rId9"/>
    <p:sldId id="273" r:id="rId10"/>
    <p:sldId id="264" r:id="rId11"/>
    <p:sldId id="263" r:id="rId12"/>
    <p:sldId id="274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000000"/>
    <a:srgbClr val="99561F"/>
    <a:srgbClr val="834A1B"/>
    <a:srgbClr val="CC6600"/>
    <a:srgbClr val="D3772B"/>
    <a:srgbClr val="EE9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7928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7928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FEDE7526-2A45-4BA8-AD14-79E86510636B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9" y="4776597"/>
            <a:ext cx="5437179" cy="3910010"/>
          </a:xfrm>
          <a:prstGeom prst="rect">
            <a:avLst/>
          </a:prstGeom>
        </p:spPr>
        <p:txBody>
          <a:bodyPr vert="horz" lIns="92025" tIns="46013" rIns="92025" bIns="460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5072" cy="497928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02" y="9428710"/>
            <a:ext cx="2945072" cy="497928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2B7921CF-8F73-4314-A731-1FBA9B094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921CF-8F73-4314-A731-1FBA9B0943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2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88E54-AD4C-42A1-88F3-A0C8F25CF03A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CAD4-891B-450A-AD55-67D25E6F9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710D-0517-4E00-97EC-09A2CB3A2BEA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46A7-C586-4B1C-ABBA-6F86FFDFC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E751-D33C-4229-8BB5-4D0031AFA342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9337-2EB2-471B-8BE7-24E8F0D74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3B94-7B82-4BD1-9963-9E0204F59B8C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D8AD-E054-4C7D-9839-D0A2B811E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69F8C-849F-4AAC-A7D6-3653C65322AF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9647-8061-499A-A828-A625F61A7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201EA-73A7-4985-973A-256A7DD95EA2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270E-C5F7-4ADF-9960-3C22BF5AD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3099-0BE8-46F4-A676-2B9DBCA96222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F9F4-FA61-425C-83A3-7AEE3F2AC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89C99-E824-466F-80EF-404ABFB88EC9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A2AE3-3E7C-4735-8DDD-8CB3C0CAE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585F-3211-4941-95FB-AB772350F442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10F0-8290-4A59-A0C6-2099CDFA5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7B9F-4282-492E-9BA0-1354CD08892A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B05D-597B-4CEE-819F-A4EF1408B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7215-0531-4B8C-A3A0-8FB64AF9AEDD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E109-962A-49DB-BDBC-12A1EF8F1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7047426-ACA5-47A6-8FDC-2DDE41050EF1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285831A-5F6D-4917-99B6-A39396107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85918" y="285728"/>
            <a:ext cx="7143800" cy="16344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uropeExt" pitchFamily="34" charset="0"/>
              </a:rPr>
              <a:t>  </a:t>
            </a:r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EuropeExt" pitchFamily="34" charset="0"/>
              </a:rPr>
              <a:t>Российское Инновационное Предприятие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latin typeface="EuropeEx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latin typeface="EuropeEx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ysClr val="windowText" lastClr="000000"/>
                </a:solidFill>
                <a:prstDash val="solid"/>
              </a:ln>
              <a:latin typeface="EuropeEx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EuropeExt" pitchFamily="34" charset="0"/>
              </a:rPr>
              <a:t>ООО «</a:t>
            </a:r>
            <a:r>
              <a:rPr lang="ru-RU" sz="4000" b="1" dirty="0" err="1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EuropeExt" pitchFamily="34" charset="0"/>
              </a:rPr>
              <a:t>АТР-Холдинг</a:t>
            </a:r>
            <a:r>
              <a:rPr lang="ru-RU" sz="4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EuropeExt" pitchFamily="34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ysClr val="windowText" lastClr="000000"/>
                </a:solidFill>
                <a:prstDash val="solid"/>
              </a:ln>
              <a:latin typeface="EuropeEx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ysClr val="windowText" lastClr="000000"/>
                </a:solidFill>
                <a:prstDash val="solid"/>
              </a:ln>
              <a:latin typeface="EuropeEx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EuropeExt" pitchFamily="34" charset="0"/>
              </a:rPr>
              <a:t>Телефон горячей линии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latin typeface="EuropeExt" pitchFamily="34" charset="0"/>
              </a:rPr>
              <a:t>8-800-700-63-23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ysClr val="windowText" lastClr="000000"/>
                </a:solidFill>
                <a:prstDash val="solid"/>
              </a:ln>
              <a:latin typeface="EuropeEx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ysClr val="windowText" lastClr="000000"/>
                </a:solidFill>
                <a:prstDash val="solid"/>
              </a:ln>
              <a:latin typeface="EuropeEx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ysClr val="windowText" lastClr="000000"/>
                </a:solidFill>
                <a:prstDash val="solid"/>
              </a:ln>
              <a:latin typeface="EuropeEx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ysClr val="windowText" lastClr="000000"/>
                </a:solidFill>
                <a:prstDash val="solid"/>
              </a:ln>
              <a:latin typeface="EuropeEx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0541" cmpd="sng">
                <a:solidFill>
                  <a:sysClr val="windowText" lastClr="000000"/>
                </a:solidFill>
                <a:prstDash val="solid"/>
              </a:ln>
              <a:latin typeface="EuropeEx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EuropeExt" pitchFamily="34" charset="0"/>
            </a:endParaRPr>
          </a:p>
        </p:txBody>
      </p:sp>
      <p:pic>
        <p:nvPicPr>
          <p:cNvPr id="3075" name="Рисунок 10" descr="бок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5" descr="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5857875"/>
            <a:ext cx="259238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123.jpg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20748622">
            <a:off x="4589121" y="1515321"/>
            <a:ext cx="1400933" cy="896906"/>
          </a:xfrm>
          <a:prstGeom prst="ellipse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Прямая соединительная линия 119"/>
          <p:cNvCxnSpPr/>
          <p:nvPr/>
        </p:nvCxnSpPr>
        <p:spPr>
          <a:xfrm rot="16200000" flipH="1">
            <a:off x="2000250" y="3714750"/>
            <a:ext cx="3286125" cy="7143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643563" y="3929063"/>
            <a:ext cx="2214562" cy="121443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10800000" flipV="1">
            <a:off x="2643188" y="3929063"/>
            <a:ext cx="1714500" cy="5715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endCxn id="0" idx="0"/>
          </p:cNvCxnSpPr>
          <p:nvPr/>
        </p:nvCxnSpPr>
        <p:spPr>
          <a:xfrm rot="10800000" flipV="1">
            <a:off x="2963863" y="3929063"/>
            <a:ext cx="1393825" cy="8572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000500" y="2428875"/>
            <a:ext cx="2143125" cy="10715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6200000" flipH="1">
            <a:off x="3429000" y="2714626"/>
            <a:ext cx="2143125" cy="14287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1607343" y="2821782"/>
            <a:ext cx="1928813" cy="1143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3679031" y="3178969"/>
            <a:ext cx="3286125" cy="17859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4250531" y="3750469"/>
            <a:ext cx="3286125" cy="6429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18" idx="5"/>
          </p:cNvCxnSpPr>
          <p:nvPr/>
        </p:nvCxnSpPr>
        <p:spPr>
          <a:xfrm rot="5400000">
            <a:off x="6952457" y="4460081"/>
            <a:ext cx="3937000" cy="174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857356" y="214290"/>
            <a:ext cx="6920612" cy="21852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Структура предприятия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857232"/>
            <a:ext cx="2143140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EuropeExt" pitchFamily="34" charset="0"/>
              </a:rPr>
              <a:t>Директор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714488"/>
            <a:ext cx="128588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 снабжения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714488"/>
            <a:ext cx="121444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 продаж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00958" y="1714488"/>
            <a:ext cx="1357322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Отдел персонала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714488"/>
            <a:ext cx="1357322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Гл.инженер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1714488"/>
            <a:ext cx="157163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Бухгалтерия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3429000"/>
            <a:ext cx="121444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Участок рез. смесей</a:t>
            </a:r>
          </a:p>
        </p:txBody>
      </p:sp>
      <p:pic>
        <p:nvPicPr>
          <p:cNvPr id="13346" name="Рисунок 3" descr="бок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14546" y="2571744"/>
            <a:ext cx="1571636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Конструкторский отдел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4786322"/>
            <a:ext cx="1143008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Участок сборки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00562" y="2571744"/>
            <a:ext cx="128588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Механическое производство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5715016"/>
            <a:ext cx="164307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Склад готовой продукции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5715016"/>
            <a:ext cx="1500198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Склад  вспомогательных материалов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4357694"/>
            <a:ext cx="1143008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Участок сварки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28860" y="4786322"/>
            <a:ext cx="1071570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Участок порошковой краски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4357694"/>
            <a:ext cx="857256" cy="71438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Участок упаковки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58148" y="4786322"/>
            <a:ext cx="92869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Участок </a:t>
            </a:r>
            <a:r>
              <a:rPr lang="ru-RU" sz="1200" b="1" dirty="0" err="1">
                <a:solidFill>
                  <a:schemeClr val="tx1"/>
                </a:solidFill>
              </a:rPr>
              <a:t>шероховки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388" y="2571744"/>
            <a:ext cx="1500198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Технологическая служба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7686" y="3429000"/>
            <a:ext cx="128588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Основное производство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500298" y="3429000"/>
            <a:ext cx="1428760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Штамповочное производство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2214563" y="1214438"/>
            <a:ext cx="1820862" cy="50006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786188" y="1428750"/>
            <a:ext cx="285750" cy="2857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0" idx="0"/>
          </p:cNvCxnSpPr>
          <p:nvPr/>
        </p:nvCxnSpPr>
        <p:spPr>
          <a:xfrm rot="16200000" flipH="1">
            <a:off x="4983162" y="1589088"/>
            <a:ext cx="142875" cy="1079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V="1">
            <a:off x="6072188" y="1500187"/>
            <a:ext cx="285750" cy="1428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>
            <a:off x="6215063" y="1285875"/>
            <a:ext cx="1643062" cy="4286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>
            <a:off x="1714500" y="2500313"/>
            <a:ext cx="72151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-321469" y="4536282"/>
            <a:ext cx="407193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>
            <a:off x="1714500" y="6572250"/>
            <a:ext cx="66436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6" descr="123.jp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20748622">
            <a:off x="7654508" y="5803070"/>
            <a:ext cx="1400933" cy="896906"/>
          </a:xfrm>
          <a:prstGeom prst="ellipse">
            <a:avLst/>
          </a:prstGeom>
          <a:noFill/>
          <a:ln>
            <a:noFill/>
          </a:ln>
          <a:extLst/>
        </p:spPr>
      </p:pic>
      <p:cxnSp>
        <p:nvCxnSpPr>
          <p:cNvPr id="63" name="Прямая соединительная линия 62"/>
          <p:cNvCxnSpPr/>
          <p:nvPr/>
        </p:nvCxnSpPr>
        <p:spPr>
          <a:xfrm flipV="1">
            <a:off x="7786688" y="2428875"/>
            <a:ext cx="214312" cy="714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3429000" y="2786063"/>
            <a:ext cx="1000125" cy="2857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0" idx="1"/>
          </p:cNvCxnSpPr>
          <p:nvPr/>
        </p:nvCxnSpPr>
        <p:spPr>
          <a:xfrm rot="10800000">
            <a:off x="4143375" y="2428875"/>
            <a:ext cx="357188" cy="5000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500688" y="2428875"/>
            <a:ext cx="928687" cy="2857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endCxn id="0" idx="0"/>
          </p:cNvCxnSpPr>
          <p:nvPr/>
        </p:nvCxnSpPr>
        <p:spPr>
          <a:xfrm rot="5400000">
            <a:off x="5072062" y="2500313"/>
            <a:ext cx="1428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0800000" flipV="1">
            <a:off x="3786188" y="2428875"/>
            <a:ext cx="642937" cy="2857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286644" y="4214818"/>
            <a:ext cx="92869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Участок покраски клеями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4357694"/>
            <a:ext cx="1143008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Участок вулканизации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15074" y="4786322"/>
            <a:ext cx="1143008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Участок </a:t>
            </a:r>
            <a:r>
              <a:rPr lang="ru-RU" sz="1200" b="1" dirty="0" err="1">
                <a:solidFill>
                  <a:schemeClr val="tx1"/>
                </a:solidFill>
              </a:rPr>
              <a:t>обезжирки</a:t>
            </a:r>
            <a:r>
              <a:rPr lang="ru-RU" sz="1200" b="1" dirty="0">
                <a:solidFill>
                  <a:schemeClr val="tx1"/>
                </a:solidFill>
              </a:rPr>
              <a:t> и </a:t>
            </a:r>
            <a:r>
              <a:rPr lang="ru-RU" sz="1200" b="1" dirty="0" err="1">
                <a:solidFill>
                  <a:schemeClr val="tx1"/>
                </a:solidFill>
              </a:rPr>
              <a:t>фосфотации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94" name="Прямая соединительная линия 93"/>
          <p:cNvCxnSpPr>
            <a:endCxn id="0" idx="1"/>
          </p:cNvCxnSpPr>
          <p:nvPr/>
        </p:nvCxnSpPr>
        <p:spPr>
          <a:xfrm>
            <a:off x="3929063" y="3786188"/>
            <a:ext cx="4286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5643563" y="3786188"/>
            <a:ext cx="4286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400000">
            <a:off x="4179094" y="4179094"/>
            <a:ext cx="214313" cy="1428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4321969" y="4464844"/>
            <a:ext cx="64293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5643563" y="3929063"/>
            <a:ext cx="1428750" cy="85725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0" idx="1"/>
          </p:cNvCxnSpPr>
          <p:nvPr/>
        </p:nvCxnSpPr>
        <p:spPr>
          <a:xfrm>
            <a:off x="5572125" y="3929063"/>
            <a:ext cx="1714500" cy="64293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57356" y="214290"/>
            <a:ext cx="6920612" cy="59400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Планы предприятия на </a:t>
            </a: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2014-2017 </a:t>
            </a:r>
            <a:r>
              <a:rPr lang="ru-RU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гг</a:t>
            </a: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uropeEx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Выпуск </a:t>
            </a:r>
            <a:r>
              <a:rPr lang="ru-RU" sz="2400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новых </a:t>
            </a:r>
            <a:r>
              <a:rPr lang="ru-RU" sz="2400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позиций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</a:t>
            </a:r>
            <a:r>
              <a:rPr lang="ru-RU" sz="2400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Производство резиновых уплотнителей  для нефтяной промышленности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Увеличение АКБ с помощью программы «Официальный представитель СЭВИ»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Улучшение качества работы с нашими клиентами и привлечение новых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Рисунок 3" descr="бок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123.jp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20748622">
            <a:off x="7375202" y="5515851"/>
            <a:ext cx="1400933" cy="896906"/>
          </a:xfrm>
          <a:prstGeom prst="ellipse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00134" y="142852"/>
            <a:ext cx="7643866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D3772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1643063" y="1643063"/>
            <a:ext cx="7215187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cs typeface="Arial" charset="0"/>
              </a:rPr>
              <a:t>     </a:t>
            </a:r>
            <a:endParaRPr lang="ru-RU" sz="2000" dirty="0">
              <a:cs typeface="Arial" charset="0"/>
            </a:endParaRPr>
          </a:p>
        </p:txBody>
      </p:sp>
      <p:pic>
        <p:nvPicPr>
          <p:cNvPr id="5124" name="Рисунок 3" descr="бок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" y="0"/>
            <a:ext cx="157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1643063"/>
            <a:ext cx="64248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Благодарим </a:t>
            </a:r>
          </a:p>
          <a:p>
            <a:pPr algn="ctr"/>
            <a:r>
              <a:rPr lang="ru-R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00"/>
                </a:solidFill>
              </a:rPr>
              <a:t>з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а</a:t>
            </a:r>
          </a:p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 внимание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99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4543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3240" y="357166"/>
            <a:ext cx="392607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Содержание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214422"/>
            <a:ext cx="70567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От истоков создания предприятия до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сегодняшнего дня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Выпускаемая продукция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Подход к выпуску продукции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География продаж ТМ СЭВИ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Ассортимент ТМ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СЭВИ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Планы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развития предприятия на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2014-2017гг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Рисунок 6" descr="страницы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428750"/>
            <a:ext cx="4286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7" descr="страницы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500313"/>
            <a:ext cx="4286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8" descr="страницы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3071813"/>
            <a:ext cx="4286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9" descr="страницы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3643313"/>
            <a:ext cx="4286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10" descr="страницы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143375"/>
            <a:ext cx="4286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Рисунок 11" descr="страницы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714875"/>
            <a:ext cx="4286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Рисунок 10" descr="бок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7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6" descr="123.jpg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20748622">
            <a:off x="7375202" y="5515851"/>
            <a:ext cx="1400933" cy="896906"/>
          </a:xfrm>
          <a:prstGeom prst="ellipse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00134" y="142852"/>
            <a:ext cx="7643866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От истоков создания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до сегодняшнего дня…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D3772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1643063" y="1643063"/>
            <a:ext cx="7215187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>
                <a:cs typeface="Arial" charset="0"/>
              </a:rPr>
              <a:t>     История предприятия ООО «АТР-Холдинг» начинается в 1992 году в г. Балаково.</a:t>
            </a:r>
          </a:p>
          <a:p>
            <a:pPr algn="just">
              <a:lnSpc>
                <a:spcPct val="150000"/>
              </a:lnSpc>
            </a:pPr>
            <a:r>
              <a:rPr lang="ru-RU">
                <a:cs typeface="Arial" charset="0"/>
              </a:rPr>
              <a:t>     Основателем является Андряков Е.И. </a:t>
            </a:r>
          </a:p>
          <a:p>
            <a:pPr algn="just">
              <a:lnSpc>
                <a:spcPct val="150000"/>
              </a:lnSpc>
            </a:pPr>
            <a:r>
              <a:rPr lang="ru-RU">
                <a:cs typeface="Arial" charset="0"/>
              </a:rPr>
              <a:t>     Был пройден многолетний путь от выполнения </a:t>
            </a:r>
          </a:p>
          <a:p>
            <a:pPr algn="just">
              <a:lnSpc>
                <a:spcPct val="150000"/>
              </a:lnSpc>
            </a:pPr>
            <a:r>
              <a:rPr lang="ru-RU">
                <a:cs typeface="Arial" charset="0"/>
              </a:rPr>
              <a:t>договорных инженерных работ по созданию на </a:t>
            </a:r>
          </a:p>
          <a:p>
            <a:pPr algn="just">
              <a:lnSpc>
                <a:spcPct val="150000"/>
              </a:lnSpc>
            </a:pPr>
            <a:r>
              <a:rPr lang="ru-RU">
                <a:cs typeface="Arial" charset="0"/>
              </a:rPr>
              <a:t>предприятиях военно - промышленного комплекса </a:t>
            </a:r>
          </a:p>
          <a:p>
            <a:pPr algn="just">
              <a:lnSpc>
                <a:spcPct val="150000"/>
              </a:lnSpc>
            </a:pPr>
            <a:r>
              <a:rPr lang="ru-RU">
                <a:cs typeface="Arial" charset="0"/>
              </a:rPr>
              <a:t>участков резинотехнических изделий  для ремонта </a:t>
            </a:r>
          </a:p>
          <a:p>
            <a:pPr algn="just">
              <a:lnSpc>
                <a:spcPct val="150000"/>
              </a:lnSpc>
            </a:pPr>
            <a:r>
              <a:rPr lang="ru-RU">
                <a:cs typeface="Arial" charset="0"/>
              </a:rPr>
              <a:t>автомобильного парка страны, до создания с нуля собственных мощностей. </a:t>
            </a:r>
          </a:p>
          <a:p>
            <a:pPr algn="just">
              <a:lnSpc>
                <a:spcPct val="150000"/>
              </a:lnSpc>
            </a:pPr>
            <a:endParaRPr lang="ru-RU" sz="2000">
              <a:cs typeface="Arial" charset="0"/>
            </a:endParaRPr>
          </a:p>
        </p:txBody>
      </p:sp>
      <p:pic>
        <p:nvPicPr>
          <p:cNvPr id="5124" name="Рисунок 3" descr="бок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123.jp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20748622">
            <a:off x="7108831" y="5488796"/>
            <a:ext cx="1400933" cy="896906"/>
          </a:xfrm>
          <a:prstGeom prst="ellipse">
            <a:avLst/>
          </a:prstGeom>
          <a:noFill/>
          <a:ln>
            <a:noFill/>
          </a:ln>
          <a:extLst/>
        </p:spPr>
      </p:pic>
      <p:pic>
        <p:nvPicPr>
          <p:cNvPr id="10" name="Рисунок 9" descr="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2071678"/>
            <a:ext cx="1642866" cy="2575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14414" y="142852"/>
            <a:ext cx="7643866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D3772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147" name="Рисунок 3" descr="бок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123.jp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20748622">
            <a:off x="7446640" y="5803070"/>
            <a:ext cx="1400933" cy="896906"/>
          </a:xfrm>
          <a:prstGeom prst="ellipse">
            <a:avLst/>
          </a:prstGeom>
          <a:noFill/>
          <a:ln>
            <a:noFill/>
          </a:ln>
          <a:extLst/>
        </p:spPr>
      </p:pic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1714500" y="571500"/>
            <a:ext cx="6929438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>
                <a:cs typeface="Arial" charset="0"/>
              </a:rPr>
              <a:t>Сегодня  </a:t>
            </a:r>
            <a:r>
              <a:rPr lang="ru-RU" b="1">
                <a:cs typeface="Arial" charset="0"/>
              </a:rPr>
              <a:t>ООО «АТР-Холдинг» </a:t>
            </a:r>
            <a:r>
              <a:rPr lang="ru-RU">
                <a:cs typeface="Arial" charset="0"/>
              </a:rPr>
              <a:t>- это современное российское инновационное предприятие, осуществляющее полный цикл производства виброизоляторов, благодаря  слаженной работе специалистов.</a:t>
            </a:r>
          </a:p>
          <a:p>
            <a:pPr algn="just">
              <a:lnSpc>
                <a:spcPct val="150000"/>
              </a:lnSpc>
            </a:pPr>
            <a:endParaRPr lang="ru-RU">
              <a:cs typeface="Arial" charset="0"/>
            </a:endParaRPr>
          </a:p>
          <a:p>
            <a:pPr algn="just">
              <a:lnSpc>
                <a:spcPct val="150000"/>
              </a:lnSpc>
            </a:pPr>
            <a:endParaRPr lang="ru-RU">
              <a:cs typeface="Arial" charset="0"/>
            </a:endParaRPr>
          </a:p>
          <a:p>
            <a:pPr algn="just">
              <a:lnSpc>
                <a:spcPct val="150000"/>
              </a:lnSpc>
            </a:pPr>
            <a:endParaRPr lang="ru-RU">
              <a:cs typeface="Arial" charset="0"/>
            </a:endParaRPr>
          </a:p>
          <a:p>
            <a:pPr algn="just">
              <a:lnSpc>
                <a:spcPct val="150000"/>
              </a:lnSpc>
            </a:pPr>
            <a:endParaRPr lang="ru-RU">
              <a:cs typeface="Arial" charset="0"/>
            </a:endParaRPr>
          </a:p>
          <a:p>
            <a:pPr algn="just">
              <a:lnSpc>
                <a:spcPct val="150000"/>
              </a:lnSpc>
            </a:pPr>
            <a:endParaRPr lang="ru-RU">
              <a:cs typeface="Arial" charset="0"/>
            </a:endParaRPr>
          </a:p>
          <a:p>
            <a:pPr algn="just">
              <a:lnSpc>
                <a:spcPct val="150000"/>
              </a:lnSpc>
            </a:pPr>
            <a:endParaRPr lang="ru-RU"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875" y="2786063"/>
            <a:ext cx="2286000" cy="5000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Конструкторский отдел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38" y="3571875"/>
            <a:ext cx="2071687" cy="5000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Испытательная лаборатория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57375" y="4357688"/>
            <a:ext cx="2428875" cy="5000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Инструментальное производство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2188" y="4286250"/>
            <a:ext cx="2500312" cy="5000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Производство резиновых смесей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0688" y="5000625"/>
            <a:ext cx="2071687" cy="5000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Штамповочное производство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00250" y="2786063"/>
            <a:ext cx="2714625" cy="5000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Химическая обработка арматуры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57375" y="3643313"/>
            <a:ext cx="2286000" cy="5000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Вулканизация </a:t>
            </a:r>
            <a:r>
              <a:rPr lang="ru-RU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виброизоляторов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14625" y="5000625"/>
            <a:ext cx="2428875" cy="5000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Сборка узлов</a:t>
            </a:r>
          </a:p>
        </p:txBody>
      </p:sp>
      <p:sp>
        <p:nvSpPr>
          <p:cNvPr id="19" name="Овал 18"/>
          <p:cNvSpPr/>
          <p:nvPr/>
        </p:nvSpPr>
        <p:spPr>
          <a:xfrm>
            <a:off x="4071938" y="3071813"/>
            <a:ext cx="2428875" cy="1928812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АТР-Холдинг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2" name="Выгнутая вверх стрелка 21"/>
          <p:cNvSpPr/>
          <p:nvPr/>
        </p:nvSpPr>
        <p:spPr>
          <a:xfrm rot="3559277">
            <a:off x="8137366" y="3159102"/>
            <a:ext cx="779343" cy="428628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3559277">
            <a:off x="8277558" y="3945758"/>
            <a:ext cx="835165" cy="448344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6507590">
            <a:off x="7637446" y="4910340"/>
            <a:ext cx="584277" cy="558091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10800000">
            <a:off x="4746326" y="5563096"/>
            <a:ext cx="977052" cy="541311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333445">
            <a:off x="4747065" y="2337189"/>
            <a:ext cx="1073018" cy="716826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17348834">
            <a:off x="1415157" y="3231478"/>
            <a:ext cx="642942" cy="428628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rot="16200000">
            <a:off x="1415156" y="4088733"/>
            <a:ext cx="642942" cy="428628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15596476">
            <a:off x="2052537" y="4967927"/>
            <a:ext cx="642942" cy="500066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00134" y="142852"/>
            <a:ext cx="7643866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Патенты на изобретения и полезные модели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D3772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171" name="Рисунок 3" descr="бок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123.jp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20748622">
            <a:off x="7375203" y="5803070"/>
            <a:ext cx="1400933" cy="896906"/>
          </a:xfrm>
          <a:prstGeom prst="ellipse">
            <a:avLst/>
          </a:prstGeom>
          <a:noFill/>
          <a:ln>
            <a:noFill/>
          </a:ln>
          <a:extLst/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1785938" y="1000125"/>
            <a:ext cx="692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charset="0"/>
              </a:rPr>
              <a:t> До 2004 года              На сегодняшний день             Заявки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3063" y="2214563"/>
            <a:ext cx="1357312" cy="107156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06834" y="5352186"/>
            <a:ext cx="1714500" cy="1143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 smtClean="0">
                <a:solidFill>
                  <a:schemeClr val="tx1"/>
                </a:solidFill>
              </a:rPr>
              <a:t>48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29500" y="2214563"/>
            <a:ext cx="1428750" cy="10001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7177" name="Picture 2" descr="Z:\ЛАБОРАТОРИЯ\ПАТЕНТЫ СЕРТИФИКАТЫ цветные копии и описание\Для печати Патенты для менеджеров цветные\2013-06-26\Sca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1544">
            <a:off x="4681538" y="1608138"/>
            <a:ext cx="246856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Z:\ЛАБОРАТОРИЯ\ПАТЕНТЫ СЕРТИФИКАТЫ цветные копии и описание\2 Патенты и свидетельства  - цветные копии и описание\И 2268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82041">
            <a:off x="3513138" y="1633538"/>
            <a:ext cx="246697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t="17670" r="7861" b="20346"/>
          <a:stretch/>
        </p:blipFill>
        <p:spPr>
          <a:xfrm>
            <a:off x="2075650" y="3016628"/>
            <a:ext cx="6207138" cy="30850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728" y="0"/>
            <a:ext cx="7715272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Выпускаемая на предприятии продукция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D3772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714500" y="1214438"/>
            <a:ext cx="7105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cs typeface="Arial" charset="0"/>
              </a:rPr>
              <a:t>Основой  выпуска являются </a:t>
            </a:r>
            <a:r>
              <a:rPr lang="ru-RU" dirty="0" err="1">
                <a:cs typeface="Arial" charset="0"/>
              </a:rPr>
              <a:t>виброизоляторы</a:t>
            </a:r>
            <a:r>
              <a:rPr lang="ru-RU" dirty="0">
                <a:cs typeface="Arial" charset="0"/>
              </a:rPr>
              <a:t>  ТМ «СЭВИ» </a:t>
            </a:r>
            <a:endParaRPr lang="ru-RU" dirty="0">
              <a:solidFill>
                <a:srgbClr val="99561F"/>
              </a:solidFill>
              <a:latin typeface="Bookman Old Style" pitchFamily="18" charset="0"/>
            </a:endParaRPr>
          </a:p>
        </p:txBody>
      </p:sp>
      <p:pic>
        <p:nvPicPr>
          <p:cNvPr id="8197" name="Рисунок 3" descr="бок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7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3.jpg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20748622">
            <a:off x="7654508" y="5803068"/>
            <a:ext cx="1400933" cy="896906"/>
          </a:xfrm>
          <a:prstGeom prst="ellipse">
            <a:avLst/>
          </a:prstGeom>
          <a:noFill/>
          <a:ln>
            <a:noFill/>
          </a:ln>
          <a:extLst/>
        </p:spPr>
      </p:pic>
      <p:pic>
        <p:nvPicPr>
          <p:cNvPr id="7175" name="Picture 7" descr="C:\Documents and Settings\mark1\Мои документы\Downloads\витрина севи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9DBDA"/>
              </a:clrFrom>
              <a:clrTo>
                <a:srgbClr val="D9DBDA">
                  <a:alpha val="0"/>
                </a:srgbClr>
              </a:clrTo>
            </a:clrChange>
          </a:blip>
          <a:srcRect t="41078" r="69263" b="24164"/>
          <a:stretch>
            <a:fillRect/>
          </a:stretch>
        </p:blipFill>
        <p:spPr bwMode="auto">
          <a:xfrm>
            <a:off x="1835696" y="2945364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mark1\Мои документы\Downloads\витрина севи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9DBDA"/>
              </a:clrFrom>
              <a:clrTo>
                <a:srgbClr val="D9DBDA">
                  <a:alpha val="0"/>
                </a:srgbClr>
              </a:clrTo>
            </a:clrChange>
          </a:blip>
          <a:srcRect l="33102" t="41078" r="38524" b="24164"/>
          <a:stretch>
            <a:fillRect/>
          </a:stretch>
        </p:blipFill>
        <p:spPr bwMode="auto">
          <a:xfrm>
            <a:off x="7440094" y="3021366"/>
            <a:ext cx="14033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9" descr="Копия витрина севи.jpg"/>
          <p:cNvPicPr>
            <a:picLocks noChangeAspect="1"/>
          </p:cNvPicPr>
          <p:nvPr/>
        </p:nvPicPr>
        <p:blipFill>
          <a:blip r:embed="rId6" cstate="print"/>
          <a:srcRect l="20422" r="25516"/>
          <a:stretch>
            <a:fillRect/>
          </a:stretch>
        </p:blipFill>
        <p:spPr bwMode="auto">
          <a:xfrm>
            <a:off x="3571875" y="1928813"/>
            <a:ext cx="32146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опия витрина севи.jpg"/>
          <p:cNvPicPr>
            <a:picLocks noChangeAspect="1"/>
          </p:cNvPicPr>
          <p:nvPr/>
        </p:nvPicPr>
        <p:blipFill>
          <a:blip r:embed="rId6" cstate="print"/>
          <a:srcRect l="1201" r="78536"/>
          <a:stretch>
            <a:fillRect/>
          </a:stretch>
        </p:blipFill>
        <p:spPr>
          <a:xfrm>
            <a:off x="6715140" y="1928802"/>
            <a:ext cx="1204922" cy="927236"/>
          </a:xfrm>
          <a:prstGeom prst="roundRect">
            <a:avLst>
              <a:gd name="adj" fmla="val 9308"/>
            </a:avLst>
          </a:prstGeom>
        </p:spPr>
      </p:pic>
      <p:pic>
        <p:nvPicPr>
          <p:cNvPr id="12" name="Рисунок 11" descr="Копия витрина севи.jpg"/>
          <p:cNvPicPr>
            <a:picLocks noChangeAspect="1"/>
          </p:cNvPicPr>
          <p:nvPr/>
        </p:nvPicPr>
        <p:blipFill>
          <a:blip r:embed="rId6" cstate="print"/>
          <a:srcRect l="79130"/>
          <a:stretch>
            <a:fillRect/>
          </a:stretch>
        </p:blipFill>
        <p:spPr>
          <a:xfrm>
            <a:off x="2621508" y="1928802"/>
            <a:ext cx="1241021" cy="927236"/>
          </a:xfrm>
          <a:prstGeom prst="round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0"/>
            <a:ext cx="6920612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Подход к выпуску продукции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5984" y="1285860"/>
            <a:ext cx="6072230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Анализ причин разрушения </a:t>
            </a:r>
            <a:r>
              <a:rPr lang="ru-RU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виброизоляторов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других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производителей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4546" y="2214554"/>
            <a:ext cx="6072230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Определение влияния </a:t>
            </a:r>
            <a:r>
              <a:rPr lang="ru-RU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виброизоляторов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износ смежных с ними деталей и  узлов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4546" y="3143248"/>
            <a:ext cx="6072230" cy="7143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Выявление </a:t>
            </a:r>
            <a:r>
              <a:rPr lang="ru-RU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виброизоляторов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оказывающих 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влияние на управляемость авто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14546" y="4071942"/>
            <a:ext cx="6143668" cy="10001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Разработка усовершенствованных конструкций деталей и составов </a:t>
            </a:r>
            <a:r>
              <a:rPr lang="ru-RU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резин,новых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технологий, оборудования и оснастки</a:t>
            </a:r>
          </a:p>
        </p:txBody>
      </p:sp>
      <p:pic>
        <p:nvPicPr>
          <p:cNvPr id="9231" name="Рисунок 3" descr="бок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6" descr="123.jp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20748622">
            <a:off x="7654508" y="5803070"/>
            <a:ext cx="1400933" cy="896906"/>
          </a:xfrm>
          <a:prstGeom prst="ellipse">
            <a:avLst/>
          </a:prstGeom>
          <a:noFill/>
          <a:ln>
            <a:noFill/>
          </a:ln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2214546" y="5214950"/>
            <a:ext cx="6143668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Лабораторные испытания  выпускаемых деталей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000625" y="2857500"/>
            <a:ext cx="571500" cy="28575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000625" y="3857625"/>
            <a:ext cx="571500" cy="28575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000625" y="5072063"/>
            <a:ext cx="571500" cy="28575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000625" y="1928813"/>
            <a:ext cx="571500" cy="28575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41249" y="642919"/>
            <a:ext cx="6920612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D3772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8660" y="346629"/>
            <a:ext cx="7643834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География продаж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 </a:t>
            </a: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ТМ СЭВИ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D3772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244" name="AutoShape 2" descr="Отображается файл &quot;карта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45" name="Рисунок 3" descr="бок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7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Z:\Прокофьева О.С\2014\НОВЫЕ ПРЕЗЕНТАЦИИ\карта (3).jpg"/>
          <p:cNvPicPr>
            <a:picLocks noChangeAspect="1" noChangeArrowheads="1"/>
          </p:cNvPicPr>
          <p:nvPr/>
        </p:nvPicPr>
        <p:blipFill>
          <a:blip r:embed="rId4" cstate="print"/>
          <a:srcRect l="1888" t="3113" r="2831" b="3897"/>
          <a:stretch>
            <a:fillRect/>
          </a:stretch>
        </p:blipFill>
        <p:spPr bwMode="auto">
          <a:xfrm>
            <a:off x="2000250" y="857250"/>
            <a:ext cx="68580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123.jpg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20748622">
            <a:off x="6532767" y="5803069"/>
            <a:ext cx="1400933" cy="896906"/>
          </a:xfrm>
          <a:prstGeom prst="ellipse">
            <a:avLst/>
          </a:prstGeom>
          <a:noFill/>
          <a:ln>
            <a:noFill/>
          </a:ln>
          <a:extLst/>
        </p:spPr>
      </p:pic>
      <p:sp>
        <p:nvSpPr>
          <p:cNvPr id="13" name="Прямоугольник с одним скругленным углом 12"/>
          <p:cNvSpPr/>
          <p:nvPr/>
        </p:nvSpPr>
        <p:spPr>
          <a:xfrm>
            <a:off x="2020345" y="4857736"/>
            <a:ext cx="1428760" cy="1071570"/>
          </a:xfrm>
          <a:prstGeom prst="round1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60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оптовых компаний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1665438" y="833257"/>
            <a:ext cx="1143007" cy="1071546"/>
          </a:xfrm>
          <a:prstGeom prst="round1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100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регионов</a:t>
            </a: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5959725" y="1572203"/>
            <a:ext cx="2643206" cy="1143008"/>
          </a:xfrm>
          <a:prstGeom prst="round1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1.000.000 </a:t>
            </a:r>
            <a:r>
              <a:rPr lang="ru-RU" sz="1600" b="1" dirty="0">
                <a:solidFill>
                  <a:schemeClr val="tx1"/>
                </a:solidFill>
              </a:rPr>
              <a:t>довольных  автолюбителей</a:t>
            </a: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4499992" y="4857736"/>
            <a:ext cx="1143007" cy="1071546"/>
          </a:xfrm>
          <a:prstGeom prst="round1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6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стран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6995547" y="4417015"/>
            <a:ext cx="1857388" cy="1071546"/>
          </a:xfrm>
          <a:prstGeom prst="round1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</a:rPr>
              <a:t>12.000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магазинов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41249" y="642919"/>
            <a:ext cx="6920612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D3772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25" y="129462"/>
            <a:ext cx="7380312" cy="20005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Ассортимент ТМ СЭВИ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2011-2016 </a:t>
            </a: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Ext" pitchFamily="34" charset="0"/>
              </a:rPr>
              <a:t>гг.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D3772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D3772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2292" name="AutoShape 2" descr="Отображается файл &quot;карта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2293" name="Рисунок 3" descr="бок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123.jp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20748622">
            <a:off x="6592928" y="5452289"/>
            <a:ext cx="1400933" cy="896906"/>
          </a:xfrm>
          <a:prstGeom prst="ellipse">
            <a:avLst/>
          </a:prstGeom>
          <a:noFill/>
          <a:ln>
            <a:noFill/>
          </a:ln>
          <a:extLst/>
        </p:spPr>
      </p:pic>
      <p:sp>
        <p:nvSpPr>
          <p:cNvPr id="10" name="Овал 9"/>
          <p:cNvSpPr/>
          <p:nvPr/>
        </p:nvSpPr>
        <p:spPr>
          <a:xfrm>
            <a:off x="1571625" y="5304965"/>
            <a:ext cx="1603378" cy="10041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47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SKU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80967" y="4474577"/>
            <a:ext cx="1610638" cy="104070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68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SKU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139952" y="3731280"/>
            <a:ext cx="1621671" cy="101153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84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SKU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8744" y="6418928"/>
            <a:ext cx="1137044" cy="26089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2011 год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92886" y="5631058"/>
            <a:ext cx="1165993" cy="2696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2012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29144" y="4921773"/>
            <a:ext cx="1232479" cy="23541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2013 год</a:t>
            </a:r>
          </a:p>
        </p:txBody>
      </p:sp>
      <p:sp>
        <p:nvSpPr>
          <p:cNvPr id="17" name="Штриховая стрелка вправо 16"/>
          <p:cNvSpPr/>
          <p:nvPr/>
        </p:nvSpPr>
        <p:spPr>
          <a:xfrm rot="19806961">
            <a:off x="2173226" y="3385580"/>
            <a:ext cx="1762125" cy="482600"/>
          </a:xfrm>
          <a:prstGeom prst="striped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19743442">
            <a:off x="4610963" y="1835372"/>
            <a:ext cx="1741829" cy="448898"/>
          </a:xfrm>
          <a:prstGeom prst="striped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192006" y="2759947"/>
            <a:ext cx="1565194" cy="106436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92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SKU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06545" y="915592"/>
            <a:ext cx="1578420" cy="10666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175 </a:t>
            </a:r>
            <a:r>
              <a:rPr lang="en-US" sz="2400" b="1" dirty="0">
                <a:solidFill>
                  <a:schemeClr val="tx1"/>
                </a:solidFill>
              </a:rPr>
              <a:t>SKU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20272" y="3069363"/>
            <a:ext cx="1232479" cy="30716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2015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88129" y="3956070"/>
            <a:ext cx="1232479" cy="27498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25" name="Овал 24"/>
          <p:cNvSpPr/>
          <p:nvPr/>
        </p:nvSpPr>
        <p:spPr>
          <a:xfrm>
            <a:off x="6305230" y="1862065"/>
            <a:ext cx="1578420" cy="10666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114 </a:t>
            </a:r>
            <a:r>
              <a:rPr lang="en-US" sz="2400" b="1" dirty="0">
                <a:solidFill>
                  <a:schemeClr val="tx1"/>
                </a:solidFill>
              </a:rPr>
              <a:t>SKU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65114" y="2103210"/>
            <a:ext cx="1097422" cy="28914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3598</TotalTime>
  <Words>376</Words>
  <Application>Microsoft Office PowerPoint</Application>
  <PresentationFormat>Экран (4:3)</PresentationFormat>
  <Paragraphs>137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EuropeExt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Фирсова</dc:creator>
  <cp:lastModifiedBy>АТР-Холдинг</cp:lastModifiedBy>
  <cp:revision>369</cp:revision>
  <cp:lastPrinted>2016-09-01T12:17:02Z</cp:lastPrinted>
  <dcterms:modified xsi:type="dcterms:W3CDTF">2016-10-14T05:41:01Z</dcterms:modified>
</cp:coreProperties>
</file>